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6"/>
  </p:notesMasterIdLst>
  <p:handoutMasterIdLst>
    <p:handoutMasterId r:id="rId37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04" r:id="rId9"/>
    <p:sldId id="267" r:id="rId10"/>
    <p:sldId id="289" r:id="rId11"/>
    <p:sldId id="298" r:id="rId12"/>
    <p:sldId id="290" r:id="rId13"/>
    <p:sldId id="307" r:id="rId14"/>
    <p:sldId id="311" r:id="rId15"/>
    <p:sldId id="310" r:id="rId16"/>
    <p:sldId id="309" r:id="rId17"/>
    <p:sldId id="308" r:id="rId18"/>
    <p:sldId id="312" r:id="rId19"/>
    <p:sldId id="313" r:id="rId20"/>
    <p:sldId id="314" r:id="rId21"/>
    <p:sldId id="291" r:id="rId22"/>
    <p:sldId id="303" r:id="rId23"/>
    <p:sldId id="292" r:id="rId24"/>
    <p:sldId id="306" r:id="rId25"/>
    <p:sldId id="315" r:id="rId26"/>
    <p:sldId id="305" r:id="rId27"/>
    <p:sldId id="273" r:id="rId28"/>
    <p:sldId id="316" r:id="rId29"/>
    <p:sldId id="317" r:id="rId30"/>
    <p:sldId id="318" r:id="rId31"/>
    <p:sldId id="319" r:id="rId32"/>
    <p:sldId id="301" r:id="rId33"/>
    <p:sldId id="275" r:id="rId34"/>
    <p:sldId id="302" r:id="rId3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8" autoAdjust="0"/>
    <p:restoredTop sz="66785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2262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font" Target="fonts/font3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7/7/2014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7/7/2014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s\figures\distribution\polyomino\fig_sampling_polyomino_dist.png" TargetMode="External"/><Relationship Id="rId13" Type="http://schemas.openxmlformats.org/officeDocument/2006/relationships/image" Target="file:///C:\Users\Florent\Documents\GitHub\talks\figures\distribution\results-bnot\fig_sampling_results_bnot_means.png" TargetMode="External"/><Relationship Id="rId3" Type="http://schemas.openxmlformats.org/officeDocument/2006/relationships/image" Target="file:///C:\Users\Florent\Documents\GitHub\talks\figures\distribution\penrose\fig_sampling_penrose_fft.png" TargetMode="External"/><Relationship Id="rId7" Type="http://schemas.openxmlformats.org/officeDocument/2006/relationships/image" Target="file:///C:\Users\Florent\Documents\GitHub\talks\figures\distribution\recursive-wang-tiles\fig_sampling_rwt_means.png" TargetMode="External"/><Relationship Id="rId12" Type="http://schemas.openxmlformats.org/officeDocument/2006/relationships/image" Target="file:///C:\Users\Florent\Documents\GitHub\talks\figures\distribution\results-bnot\fig_sampling_results_bnot_fft.png" TargetMode="External"/><Relationship Id="rId2" Type="http://schemas.openxmlformats.org/officeDocument/2006/relationships/image" Target="file:///C:\Users\Florent\Documents\GitHub\talks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cursive-wang-tiles\fig_sampling_rwt_fft.png" TargetMode="External"/><Relationship Id="rId11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cursive-wang-tiles\fig_sampling_rwt_dist.png" TargetMode="External"/><Relationship Id="rId10" Type="http://schemas.openxmlformats.org/officeDocument/2006/relationships/image" Target="file:///C:\Users\Florent\Documents\GitHub\talks\figures\distribution\polyomino\fig_sampling_polyomino_means.png" TargetMode="External"/><Relationship Id="rId4" Type="http://schemas.openxmlformats.org/officeDocument/2006/relationships/image" Target="file:///C:\Users\Florent\Documents\GitHub\talks\figures\distribution\penrose\fig_sampling_penrose_means.png" TargetMode="External"/><Relationship Id="rId9" Type="http://schemas.openxmlformats.org/officeDocument/2006/relationships/image" Target="file:///C:\Users\Florent\Documents\GitHub\talks\figures\distribution\polyomino\fig_sampling_polyomino_fft.png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result_adaptative.asf" TargetMode="External"/><Relationship Id="rId1" Type="http://schemas.microsoft.com/office/2007/relationships/media" Target="file:///C:\Users\Florent\Documents\GitHub\talk-ParisSiggraphChapter\figures\result_adaptative.asf" TargetMode="External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tiling-penros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fft-polyominoes.png" TargetMode="External"/><Relationship Id="rId5" Type="http://schemas.openxmlformats.org/officeDocument/2006/relationships/image" Target="../media/image12.png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433174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Florent</a:t>
            </a:r>
            <a:r>
              <a:rPr lang="en-US" sz="1800" dirty="0" smtClean="0"/>
              <a:t> </a:t>
            </a:r>
            <a:r>
              <a:rPr lang="en-US" sz="1800" dirty="0" err="1" smtClean="0"/>
              <a:t>Wachtel</a:t>
            </a:r>
            <a:r>
              <a:rPr lang="en-US" sz="1800" dirty="0" smtClean="0"/>
              <a:t> – Adrien </a:t>
            </a:r>
            <a:r>
              <a:rPr lang="en-US" sz="1800" dirty="0" err="1" smtClean="0"/>
              <a:t>Pilleboue</a:t>
            </a:r>
            <a:r>
              <a:rPr lang="en-US" sz="1800" dirty="0" smtClean="0"/>
              <a:t> – </a:t>
            </a:r>
            <a:r>
              <a:rPr lang="en-US" sz="1800" dirty="0" err="1" smtClean="0"/>
              <a:t>Katherin</a:t>
            </a:r>
            <a:r>
              <a:rPr lang="en-US" sz="1800" dirty="0" smtClean="0"/>
              <a:t> Breeden – David </a:t>
            </a:r>
            <a:r>
              <a:rPr lang="en-US" sz="1800" dirty="0" err="1" smtClean="0"/>
              <a:t>Coeurjolly</a:t>
            </a:r>
            <a:r>
              <a:rPr lang="en-US" sz="1800" dirty="0" smtClean="0"/>
              <a:t> – </a:t>
            </a:r>
            <a:r>
              <a:rPr lang="en-US" sz="1800" dirty="0" err="1" smtClean="0"/>
              <a:t>Gurprit</a:t>
            </a:r>
            <a:r>
              <a:rPr lang="en-US" sz="1800" dirty="0" smtClean="0"/>
              <a:t> Singh – Gael </a:t>
            </a:r>
            <a:r>
              <a:rPr lang="en-US" sz="1800" dirty="0" err="1" smtClean="0"/>
              <a:t>Cathelin</a:t>
            </a:r>
            <a:r>
              <a:rPr lang="en-US" sz="1800" dirty="0" smtClean="0"/>
              <a:t> – Fernando de Goes – Mathieu </a:t>
            </a:r>
            <a:r>
              <a:rPr lang="en-US" sz="1800" dirty="0" err="1" smtClean="0"/>
              <a:t>Desbrun</a:t>
            </a:r>
            <a:r>
              <a:rPr lang="en-US" sz="1800" dirty="0" smtClean="0"/>
              <a:t> – Victor </a:t>
            </a:r>
            <a:r>
              <a:rPr lang="en-US" sz="1800" dirty="0" err="1" smtClean="0"/>
              <a:t>Ostromoukhov</a:t>
            </a:r>
            <a:endParaRPr lang="en-US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625344"/>
            <a:ext cx="876623" cy="90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791680" y="5625344"/>
            <a:ext cx="900000" cy="9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805344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625344"/>
            <a:ext cx="900000" cy="90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2220466" y="5749844"/>
            <a:ext cx="1457463" cy="65100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469204" y="3297178"/>
            <a:ext cx="220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Florent</a:t>
            </a:r>
            <a:r>
              <a:rPr lang="en-US" sz="2000" dirty="0" smtClean="0"/>
              <a:t> </a:t>
            </a:r>
            <a:r>
              <a:rPr lang="en-US" sz="2000" dirty="0" err="1" smtClean="0"/>
              <a:t>Wachtel</a:t>
            </a:r>
            <a:endParaRPr lang="en-US" sz="2000" dirty="0"/>
          </a:p>
          <a:p>
            <a:pPr algn="ctr"/>
            <a:r>
              <a:rPr lang="en-US" sz="2000" dirty="0" smtClean="0"/>
              <a:t>PhD student – LIRIS</a:t>
            </a: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are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184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</a:t>
            </a:r>
            <a:r>
              <a:rPr lang="en-US" sz="2000" dirty="0" err="1" smtClean="0"/>
              <a:t>localy</a:t>
            </a:r>
            <a:r>
              <a:rPr lang="en-US" sz="2000" dirty="0" smtClean="0"/>
              <a:t>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548632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31158"/>
            <a:chOff x="495815" y="2564904"/>
            <a:chExt cx="4748952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548631"/>
              <a:ext cx="2945823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331158"/>
            <a:chOff x="495815" y="2564904"/>
            <a:chExt cx="4748951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223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fr-FR" sz="2400" b="1" dirty="0" err="1" smtClean="0">
                <a:solidFill>
                  <a:srgbClr val="0070C0"/>
                </a:solidFill>
              </a:rPr>
              <a:t>forest</a:t>
            </a:r>
            <a:r>
              <a:rPr lang="fr-FR" sz="2400" b="1" dirty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84127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694886"/>
              </p:ext>
            </p:extLst>
          </p:nvPr>
        </p:nvGraphicFramePr>
        <p:xfrm>
          <a:off x="863588" y="2204863"/>
          <a:ext cx="7416824" cy="360040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976084"/>
                <a:gridCol w="1360185"/>
                <a:gridCol w="1360185"/>
                <a:gridCol w="1360185"/>
                <a:gridCol w="1360185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157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4880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BNOT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65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10738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Penrose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0.730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4.550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11.8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80.40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Wang </a:t>
                      </a:r>
                      <a:r>
                        <a:rPr lang="fr-FR" dirty="0" err="1" smtClean="0"/>
                        <a:t>Tiles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0.004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0.018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0.345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3.42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Polyominoes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0.053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0.254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18.9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19.60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9.28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grpSp>
        <p:nvGrpSpPr>
          <p:cNvPr id="8" name="Groupe 7"/>
          <p:cNvGrpSpPr/>
          <p:nvPr/>
        </p:nvGrpSpPr>
        <p:grpSpPr>
          <a:xfrm>
            <a:off x="211658" y="2061088"/>
            <a:ext cx="4140444" cy="2015984"/>
            <a:chOff x="323528" y="1989080"/>
            <a:chExt cx="4436225" cy="2160000"/>
          </a:xfrm>
        </p:grpSpPr>
        <p:pic>
          <p:nvPicPr>
            <p:cNvPr id="5" name="Image 4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2599753" y="1989080"/>
              <a:ext cx="2160000" cy="86174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323528" y="1989080"/>
              <a:ext cx="2160000" cy="2160000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599753" y="2908928"/>
              <a:ext cx="2160000" cy="1240152"/>
            </a:xfrm>
            <a:prstGeom prst="rect">
              <a:avLst/>
            </a:prstGeom>
          </p:spPr>
        </p:pic>
      </p:grpSp>
      <p:grpSp>
        <p:nvGrpSpPr>
          <p:cNvPr id="11" name="Groupe 10"/>
          <p:cNvGrpSpPr/>
          <p:nvPr/>
        </p:nvGrpSpPr>
        <p:grpSpPr>
          <a:xfrm>
            <a:off x="4748162" y="2060848"/>
            <a:ext cx="4140444" cy="2015984"/>
            <a:chOff x="323528" y="1989080"/>
            <a:chExt cx="4436225" cy="216000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2601161" y="1989080"/>
              <a:ext cx="2157183" cy="86174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3" name="Image 12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323528" y="1989080"/>
              <a:ext cx="2160000" cy="2160000"/>
            </a:xfrm>
            <a:prstGeom prst="rect">
              <a:avLst/>
            </a:prstGeom>
          </p:spPr>
        </p:pic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599753" y="2918151"/>
              <a:ext cx="2160000" cy="1221706"/>
            </a:xfrm>
            <a:prstGeom prst="rect">
              <a:avLst/>
            </a:prstGeom>
          </p:spPr>
        </p:pic>
      </p:grpSp>
      <p:grpSp>
        <p:nvGrpSpPr>
          <p:cNvPr id="15" name="Groupe 14"/>
          <p:cNvGrpSpPr/>
          <p:nvPr/>
        </p:nvGrpSpPr>
        <p:grpSpPr>
          <a:xfrm>
            <a:off x="211658" y="4365344"/>
            <a:ext cx="4140442" cy="2015984"/>
            <a:chOff x="323528" y="1989080"/>
            <a:chExt cx="4436224" cy="2160000"/>
          </a:xfrm>
        </p:grpSpPr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8"/>
            <a:stretch>
              <a:fillRect/>
            </a:stretch>
          </p:blipFill>
          <p:spPr>
            <a:xfrm>
              <a:off x="2599753" y="1989080"/>
              <a:ext cx="2159999" cy="86174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7" name="Image 16"/>
            <p:cNvPicPr>
              <a:picLocks noChangeAspect="1"/>
            </p:cNvPicPr>
            <p:nvPr/>
          </p:nvPicPr>
          <p:blipFill>
            <a:blip r:link="rId9"/>
            <a:stretch>
              <a:fillRect/>
            </a:stretch>
          </p:blipFill>
          <p:spPr>
            <a:xfrm>
              <a:off x="323528" y="1989080"/>
              <a:ext cx="2160000" cy="2160000"/>
            </a:xfrm>
            <a:prstGeom prst="rect">
              <a:avLst/>
            </a:prstGeom>
          </p:spPr>
        </p:pic>
        <p:pic>
          <p:nvPicPr>
            <p:cNvPr id="18" name="Image 17"/>
            <p:cNvPicPr>
              <a:picLocks noChangeAspect="1"/>
            </p:cNvPicPr>
            <p:nvPr/>
          </p:nvPicPr>
          <p:blipFill>
            <a:blip r:link="rId10"/>
            <a:stretch>
              <a:fillRect/>
            </a:stretch>
          </p:blipFill>
          <p:spPr>
            <a:xfrm>
              <a:off x="2599753" y="2908928"/>
              <a:ext cx="2159999" cy="1240152"/>
            </a:xfrm>
            <a:prstGeom prst="rect">
              <a:avLst/>
            </a:prstGeom>
          </p:spPr>
        </p:pic>
      </p:grpSp>
      <p:grpSp>
        <p:nvGrpSpPr>
          <p:cNvPr id="19" name="Groupe 18"/>
          <p:cNvGrpSpPr/>
          <p:nvPr/>
        </p:nvGrpSpPr>
        <p:grpSpPr>
          <a:xfrm>
            <a:off x="4748115" y="4365104"/>
            <a:ext cx="4139128" cy="2015984"/>
            <a:chOff x="323528" y="1989080"/>
            <a:chExt cx="4434816" cy="2160000"/>
          </a:xfrm>
        </p:grpSpPr>
        <p:pic>
          <p:nvPicPr>
            <p:cNvPr id="20" name="Image 19"/>
            <p:cNvPicPr>
              <a:picLocks noChangeAspect="1"/>
            </p:cNvPicPr>
            <p:nvPr/>
          </p:nvPicPr>
          <p:blipFill>
            <a:blip r:link="rId11"/>
            <a:stretch>
              <a:fillRect/>
            </a:stretch>
          </p:blipFill>
          <p:spPr>
            <a:xfrm>
              <a:off x="2601161" y="1989642"/>
              <a:ext cx="2157183" cy="86062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" name="Image 20"/>
            <p:cNvPicPr>
              <a:picLocks noChangeAspect="1"/>
            </p:cNvPicPr>
            <p:nvPr/>
          </p:nvPicPr>
          <p:blipFill>
            <a:blip r:link="rId12"/>
            <a:stretch>
              <a:fillRect/>
            </a:stretch>
          </p:blipFill>
          <p:spPr>
            <a:xfrm>
              <a:off x="323528" y="1989080"/>
              <a:ext cx="2160000" cy="2160000"/>
            </a:xfrm>
            <a:prstGeom prst="rect">
              <a:avLst/>
            </a:prstGeom>
          </p:spPr>
        </p:pic>
        <p:pic>
          <p:nvPicPr>
            <p:cNvPr id="22" name="Image 21"/>
            <p:cNvPicPr>
              <a:picLocks noChangeAspect="1"/>
            </p:cNvPicPr>
            <p:nvPr/>
          </p:nvPicPr>
          <p:blipFill>
            <a:blip r:link="rId13"/>
            <a:stretch>
              <a:fillRect/>
            </a:stretch>
          </p:blipFill>
          <p:spPr>
            <a:xfrm>
              <a:off x="2615817" y="2918151"/>
              <a:ext cx="2127872" cy="12217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Regular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Aliasing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Monte Carlo (random)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No regularity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Poisson Disk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Force uniformity 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Optimization-based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 to minimize the error.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dirty="0" err="1" smtClean="0"/>
              <a:t>precomputed</a:t>
            </a:r>
            <a:r>
              <a:rPr lang="en-US" sz="2400" dirty="0" smtClean="0"/>
              <a:t> samples in a </a:t>
            </a:r>
            <a:r>
              <a:rPr lang="fr-FR" sz="2400" dirty="0" err="1" smtClean="0"/>
              <a:t>hierarchical</a:t>
            </a:r>
            <a:r>
              <a:rPr lang="fr-FR" sz="2400" dirty="0" smtClean="0"/>
              <a:t> and</a:t>
            </a:r>
            <a:br>
              <a:rPr lang="fr-FR" sz="2400" dirty="0" smtClean="0"/>
            </a:br>
            <a:r>
              <a:rPr lang="fr-FR" sz="2400" dirty="0" smtClean="0"/>
              <a:t>non-</a:t>
            </a:r>
            <a:r>
              <a:rPr lang="fr-FR" sz="2400" dirty="0" err="1" smtClean="0"/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r>
              <a:rPr lang="en-US" sz="2400" dirty="0" smtClean="0"/>
              <a:t>Construct the tiling to obtain the sample distribution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grpSp>
        <p:nvGrpSpPr>
          <p:cNvPr id="21" name="Groupe 20"/>
          <p:cNvGrpSpPr/>
          <p:nvPr/>
        </p:nvGrpSpPr>
        <p:grpSpPr>
          <a:xfrm>
            <a:off x="971600" y="3141168"/>
            <a:ext cx="3561299" cy="3150095"/>
            <a:chOff x="971600" y="3141168"/>
            <a:chExt cx="3561299" cy="3150095"/>
          </a:xfrm>
        </p:grpSpPr>
        <p:grpSp>
          <p:nvGrpSpPr>
            <p:cNvPr id="19" name="Groupe 18"/>
            <p:cNvGrpSpPr/>
            <p:nvPr/>
          </p:nvGrpSpPr>
          <p:grpSpPr>
            <a:xfrm>
              <a:off x="971600" y="3141168"/>
              <a:ext cx="3219200" cy="3150095"/>
              <a:chOff x="899592" y="3068960"/>
              <a:chExt cx="3219200" cy="315009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899592" y="3429000"/>
                <a:ext cx="2335330" cy="2340000"/>
              </a:xfrm>
              <a:prstGeom prst="rect">
                <a:avLst/>
              </a:prstGeom>
            </p:spPr>
          </p:pic>
          <p:sp>
            <p:nvSpPr>
              <p:cNvPr id="10" name="ZoneTexte 9"/>
              <p:cNvSpPr txBox="1"/>
              <p:nvPr/>
            </p:nvSpPr>
            <p:spPr>
              <a:xfrm>
                <a:off x="1055331" y="3068960"/>
                <a:ext cx="2016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Penrose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339752" y="4437112"/>
                <a:ext cx="1779040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0" name="ZoneTexte 19"/>
            <p:cNvSpPr txBox="1"/>
            <p:nvPr/>
          </p:nvSpPr>
          <p:spPr>
            <a:xfrm>
              <a:off x="3301280" y="3916389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grpSp>
        <p:nvGrpSpPr>
          <p:cNvPr id="23" name="Groupe 22"/>
          <p:cNvGrpSpPr/>
          <p:nvPr/>
        </p:nvGrpSpPr>
        <p:grpSpPr>
          <a:xfrm>
            <a:off x="5004048" y="3141168"/>
            <a:ext cx="3562095" cy="3150095"/>
            <a:chOff x="5004048" y="3141168"/>
            <a:chExt cx="3562095" cy="3150095"/>
          </a:xfrm>
        </p:grpSpPr>
        <p:grpSp>
          <p:nvGrpSpPr>
            <p:cNvPr id="18" name="Groupe 17"/>
            <p:cNvGrpSpPr/>
            <p:nvPr/>
          </p:nvGrpSpPr>
          <p:grpSpPr>
            <a:xfrm>
              <a:off x="5004048" y="3141168"/>
              <a:ext cx="3223171" cy="3150095"/>
              <a:chOff x="4932040" y="3068960"/>
              <a:chExt cx="3223171" cy="3150095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2040" y="3431592"/>
                <a:ext cx="2340000" cy="2340000"/>
              </a:xfrm>
              <a:prstGeom prst="rect">
                <a:avLst/>
              </a:prstGeom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5110356" y="3068960"/>
                <a:ext cx="19476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Polyominoes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6"/>
              <a:srcRect r="955" b="1003"/>
              <a:stretch/>
            </p:blipFill>
            <p:spPr>
              <a:xfrm>
                <a:off x="6372400" y="4437112"/>
                <a:ext cx="1782811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2" name="ZoneTexte 21"/>
            <p:cNvSpPr txBox="1"/>
            <p:nvPr/>
          </p:nvSpPr>
          <p:spPr>
            <a:xfrm>
              <a:off x="7334524" y="3924545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60643" y="1663930"/>
            <a:ext cx="6622715" cy="450000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8930</TotalTime>
  <Words>1615</Words>
  <Application>Microsoft Office PowerPoint</Application>
  <PresentationFormat>Affichage à l'écran (4:3)</PresentationFormat>
  <Paragraphs>340</Paragraphs>
  <Slides>34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38" baseType="lpstr">
      <vt:lpstr>Arial</vt:lpstr>
      <vt:lpstr>Calibri</vt:lpstr>
      <vt:lpstr>Wingdings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154</cp:revision>
  <dcterms:created xsi:type="dcterms:W3CDTF">2014-05-27T13:31:30Z</dcterms:created>
  <dcterms:modified xsi:type="dcterms:W3CDTF">2014-07-07T20:29:57Z</dcterms:modified>
</cp:coreProperties>
</file>

<file path=docProps/thumbnail.jpeg>
</file>